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84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70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71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79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99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9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36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74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63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5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D23C37-80CC-4AA4-A39A-00D9014B26AE}" type="datetimeFigureOut">
              <a:rPr lang="en-GB" smtClean="0"/>
              <a:t>10/12/2019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53586C92-975A-490C-9DB8-26EA9F3485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58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Child Sexual Abuse</a:t>
            </a:r>
            <a:br>
              <a:rPr lang="en-GB" dirty="0" smtClean="0"/>
            </a:br>
            <a:r>
              <a:rPr lang="en-GB" dirty="0" smtClean="0"/>
              <a:t>By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04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7852"/>
            <a:ext cx="10515600" cy="1325563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Sexual Abuse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Sexual abuse is a serious problem in the current society. The problem cannot be solved by dealing with the after effects. </a:t>
            </a:r>
            <a:r>
              <a:rPr lang="en-US" dirty="0" smtClean="0"/>
              <a:t>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more pragmatic preventative approach need to be taken.  While the criminal justice system may offer rehabilitation, deterrence, restitution and rehabilitation to provide a safer community, more action needs to be done.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 </a:t>
            </a:r>
            <a:r>
              <a:rPr lang="en-US" dirty="0"/>
              <a:t>complementary and up to date method of dealing with sexual assault needs to be done.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21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History of sexual assault</a:t>
            </a:r>
            <a:r>
              <a:rPr lang="en-US" dirty="0" smtClean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Sexual </a:t>
            </a:r>
            <a:r>
              <a:rPr lang="en-US" dirty="0"/>
              <a:t>assault is an issue that has been present from time in memorial.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have been documented writing of sexual assault from religious journal and social articles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Approximately 1 in every 10 females have been victims of sexual assaults. </a:t>
            </a:r>
            <a:endParaRPr lang="en-US" dirty="0" smtClean="0"/>
          </a:p>
          <a:p>
            <a:r>
              <a:rPr lang="en-US" dirty="0" smtClean="0"/>
              <a:t>Sharon </a:t>
            </a:r>
            <a:r>
              <a:rPr lang="en-US" dirty="0"/>
              <a:t>Block, a history professor at the University of California express how historic rapes interfered with the health and social lives of the victims.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982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Background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survey in 2013 established that sexual assault is an international </a:t>
            </a:r>
            <a:r>
              <a:rPr lang="en-US" dirty="0" smtClean="0"/>
              <a:t>problem (</a:t>
            </a:r>
            <a:r>
              <a:rPr lang="en-GB" dirty="0"/>
              <a:t>Pallone, </a:t>
            </a:r>
            <a:r>
              <a:rPr lang="en-GB" dirty="0" smtClean="0"/>
              <a:t>2016)</a:t>
            </a:r>
            <a:r>
              <a:rPr lang="en-US" dirty="0" smtClean="0"/>
              <a:t>.</a:t>
            </a:r>
            <a:endParaRPr lang="en-GB" dirty="0"/>
          </a:p>
          <a:p>
            <a:r>
              <a:rPr lang="en-US" dirty="0"/>
              <a:t>The national Violence Against</a:t>
            </a:r>
            <a:r>
              <a:rPr lang="en-US" b="1" dirty="0"/>
              <a:t> </a:t>
            </a:r>
            <a:r>
              <a:rPr lang="en-US" dirty="0"/>
              <a:t>women survey has been actively involved in identifying possible solutions to be problem</a:t>
            </a:r>
            <a:endParaRPr lang="en-GB" dirty="0"/>
          </a:p>
          <a:p>
            <a:r>
              <a:rPr lang="en-US" dirty="0"/>
              <a:t>It is estimated that 18% of women have been victims of sexual assault</a:t>
            </a:r>
            <a:endParaRPr lang="en-GB" dirty="0"/>
          </a:p>
          <a:p>
            <a:r>
              <a:rPr lang="en-US" dirty="0"/>
              <a:t>The culture of shamming sexually abused victims has contributed to the increment of the problem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319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Role of the society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society is required to play the role of teacher, advising and counselling</a:t>
            </a:r>
            <a:endParaRPr lang="en-GB" dirty="0"/>
          </a:p>
          <a:p>
            <a:r>
              <a:rPr lang="en-US" dirty="0"/>
              <a:t>The current society has been noted to provide more room for assault.</a:t>
            </a:r>
            <a:endParaRPr lang="en-GB" dirty="0"/>
          </a:p>
          <a:p>
            <a:r>
              <a:rPr lang="en-US" dirty="0"/>
              <a:t>It has taken the effort and coming out of certain famous people such as Ellen degenerate to deal with the issues</a:t>
            </a:r>
            <a:endParaRPr lang="en-GB" dirty="0"/>
          </a:p>
          <a:p>
            <a:r>
              <a:rPr lang="en-US" dirty="0"/>
              <a:t>Health is a fundamental principle and ensuring that every citizen gets this right should be of priority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54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Statistics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CDC </a:t>
            </a:r>
            <a:r>
              <a:rPr lang="en-US" dirty="0"/>
              <a:t>in 29018 expressed that over 60% of children are at a risk of being sexual violated. </a:t>
            </a:r>
            <a:endParaRPr lang="en-GB" dirty="0"/>
          </a:p>
          <a:p>
            <a:r>
              <a:rPr lang="en-US" dirty="0"/>
              <a:t>Over 15% of the victims are likely to be abused by close family members and friends.</a:t>
            </a:r>
            <a:endParaRPr lang="en-GB" dirty="0"/>
          </a:p>
          <a:p>
            <a:r>
              <a:rPr lang="en-US" dirty="0"/>
              <a:t>Data from Child protective Services indicate that over 140,000 children both male and female have been s sexually abused within a year</a:t>
            </a:r>
            <a:endParaRPr lang="en-GB" dirty="0"/>
          </a:p>
          <a:p>
            <a:r>
              <a:rPr lang="en-US" dirty="0"/>
              <a:t>The rate is said to s increase in the next years due to the flexible nature of the society</a:t>
            </a:r>
            <a:endParaRPr lang="en-GB" dirty="0"/>
          </a:p>
          <a:p>
            <a:r>
              <a:rPr lang="en-US" dirty="0"/>
              <a:t>There are more than 10000 children who are suffering in s their homes</a:t>
            </a:r>
            <a:endParaRPr lang="en-GB" dirty="0"/>
          </a:p>
          <a:p>
            <a:r>
              <a:rPr lang="en-US" dirty="0"/>
              <a:t> Sodomy rates, once thought to be lower than rape cases have more than doubled over the past five years.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1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the society contributes to the issue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Social norms</a:t>
            </a:r>
            <a:endParaRPr lang="en-GB" dirty="0"/>
          </a:p>
          <a:p>
            <a:r>
              <a:rPr lang="en-US" b="1" dirty="0"/>
              <a:t>The set norms of </a:t>
            </a:r>
            <a:r>
              <a:rPr lang="en-US" dirty="0"/>
              <a:t>people not speaking up about sex has contributed to the </a:t>
            </a:r>
            <a:r>
              <a:rPr lang="en-US" dirty="0" smtClean="0"/>
              <a:t>issue </a:t>
            </a:r>
            <a:r>
              <a:rPr lang="en-US" dirty="0"/>
              <a:t>(</a:t>
            </a:r>
            <a:r>
              <a:rPr lang="en-GB" dirty="0"/>
              <a:t>Pallone, 2016)</a:t>
            </a:r>
            <a:r>
              <a:rPr lang="en-US" dirty="0" smtClean="0"/>
              <a:t>. </a:t>
            </a:r>
            <a:r>
              <a:rPr lang="en-US" dirty="0"/>
              <a:t>Children are scared to open up to their parents when faced with issues</a:t>
            </a:r>
            <a:endParaRPr lang="en-GB" dirty="0"/>
          </a:p>
          <a:p>
            <a:r>
              <a:rPr lang="en-US" b="1" dirty="0"/>
              <a:t>Poor educational system- </a:t>
            </a:r>
            <a:endParaRPr lang="en-US" b="1" dirty="0" smtClean="0"/>
          </a:p>
          <a:p>
            <a:r>
              <a:rPr lang="en-US" dirty="0" smtClean="0"/>
              <a:t>even </a:t>
            </a:r>
            <a:r>
              <a:rPr lang="en-US" dirty="0"/>
              <a:t>though noted as one of the best, the American system does not provide an avenue for children to speak up. </a:t>
            </a:r>
            <a:endParaRPr lang="en-US" dirty="0" smtClean="0"/>
          </a:p>
          <a:p>
            <a:r>
              <a:rPr lang="en-US" dirty="0" smtClean="0"/>
              <a:t>Approximately </a:t>
            </a:r>
            <a:r>
              <a:rPr lang="en-US" dirty="0"/>
              <a:t>2 5 of all sexual assault cases have been noted to occur n learning </a:t>
            </a:r>
            <a:r>
              <a:rPr lang="en-US" dirty="0" err="1" smtClean="0"/>
              <a:t>centeres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GB" dirty="0"/>
              <a:t>Pallone, 2016)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There </a:t>
            </a:r>
            <a:r>
              <a:rPr lang="en-US" dirty="0"/>
              <a:t>are children who have been raped and molested </a:t>
            </a:r>
            <a:r>
              <a:rPr lang="en-US" dirty="0" smtClean="0"/>
              <a:t> </a:t>
            </a:r>
            <a:r>
              <a:rPr lang="en-US" dirty="0"/>
              <a:t>by their tutors. Reevaluating the system will help in dealing with the issue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333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Conti..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judicial system- offender can be reported to the relevant officers.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there are instances where the offender is given a short life sentence. This makes it hard for the victim to fully recover from the insult</a:t>
            </a:r>
            <a:endParaRPr lang="en-GB" dirty="0"/>
          </a:p>
          <a:p>
            <a:r>
              <a:rPr lang="en-US" dirty="0"/>
              <a:t> Intervention mechanisms- when sexual abused, the first approach by doctors and parents to give the child medical attention and drugs to prevent HIV and pregnancy.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psychological follow-up and moral support is not effectively given.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645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deal with the issue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Raising </a:t>
            </a:r>
            <a:r>
              <a:rPr lang="en-US" dirty="0"/>
              <a:t>awareness- all children and adults need to know and understand that child ab use is a crime. </a:t>
            </a:r>
            <a:endParaRPr lang="en-US" dirty="0" smtClean="0"/>
          </a:p>
          <a:p>
            <a:r>
              <a:rPr lang="en-US" dirty="0" smtClean="0"/>
              <a:t>Children </a:t>
            </a:r>
            <a:r>
              <a:rPr lang="en-US" dirty="0"/>
              <a:t>should be exposed to the topic in school, home and other learning environment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consolidated approach should be implemented to ensure that public education is powerful and effective.</a:t>
            </a:r>
            <a:endParaRPr lang="en-GB" dirty="0"/>
          </a:p>
          <a:p>
            <a:r>
              <a:rPr lang="en-US" dirty="0"/>
              <a:t>Educating policy makers</a:t>
            </a:r>
            <a:endParaRPr lang="en-GB" dirty="0"/>
          </a:p>
          <a:p>
            <a:r>
              <a:rPr lang="en-US" dirty="0"/>
              <a:t>Policy makers should understand that child sexual abuse is a serious problem in the society.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officials need to be taught on how to break the silence ion the issue.  Through their help, the sexual taboo surrounding child abuse can be eliminated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303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Evaluating</a:t>
            </a:r>
            <a:r>
              <a:rPr lang="en-US" dirty="0" smtClean="0"/>
              <a:t> </a:t>
            </a:r>
            <a:r>
              <a:rPr lang="en-US" b="1" dirty="0" smtClean="0"/>
              <a:t>and strengthening existing programs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</a:t>
            </a:r>
            <a:r>
              <a:rPr lang="en-US" dirty="0"/>
              <a:t>are a number of child abuse prevention programs across the nation. 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these programs are government sponsored while other are </a:t>
            </a:r>
            <a:r>
              <a:rPr lang="en-US" dirty="0" smtClean="0"/>
              <a:t>independent </a:t>
            </a:r>
            <a:r>
              <a:rPr lang="en-US" dirty="0"/>
              <a:t>(</a:t>
            </a:r>
            <a:r>
              <a:rPr lang="en-GB" dirty="0" err="1"/>
              <a:t>Everstine</a:t>
            </a:r>
            <a:r>
              <a:rPr lang="en-GB" dirty="0"/>
              <a:t>, 2019)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community needs to involve in affirmative action of dealing with the problem.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Actions such as volunteering and involving in community program should be embraced in dealing with issue. </a:t>
            </a:r>
            <a:endParaRPr lang="en-US" dirty="0" smtClean="0"/>
          </a:p>
          <a:p>
            <a:r>
              <a:rPr lang="en-US" dirty="0" smtClean="0"/>
              <a:t>Current </a:t>
            </a:r>
            <a:r>
              <a:rPr lang="en-US" dirty="0"/>
              <a:t>limitation in this facilities such as absence of comparison group, lack of community participation and inadequate skills and knowledge to deal with the issue need to be tackled.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15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has perpetuated the problem?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Ignorance- </a:t>
            </a:r>
            <a:r>
              <a:rPr lang="en-US" dirty="0"/>
              <a:t>this is one of the issues that has led to the increase of child abuse cases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People are not willing to tackle the issue at an advanced level. Those who are not affected with the problem choose not to be part of the </a:t>
            </a:r>
            <a:r>
              <a:rPr lang="en-US" dirty="0" smtClean="0"/>
              <a:t>solution (</a:t>
            </a:r>
            <a:r>
              <a:rPr lang="en-GB" smtClean="0"/>
              <a:t>Starzynski,2017)</a:t>
            </a:r>
            <a:r>
              <a:rPr lang="en-US" smtClean="0"/>
              <a:t>. </a:t>
            </a:r>
            <a:endParaRPr lang="en-GB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Lack of effective policies- the current policies are lenient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Children are coaxed to choose the forgiveness route rather than receiving the required treatment.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70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Conti..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Parents and adults who have sexually abused their family members find a way to cover the incidence. </a:t>
            </a:r>
            <a:endParaRPr lang="en-GB" dirty="0" smtClean="0"/>
          </a:p>
          <a:p>
            <a:r>
              <a:rPr lang="en-US" dirty="0" smtClean="0"/>
              <a:t>Silence and denial</a:t>
            </a:r>
          </a:p>
          <a:p>
            <a:r>
              <a:rPr lang="en-US" dirty="0" smtClean="0"/>
              <a:t>The silence and denial from both the victim and family members has intensified the problem (</a:t>
            </a:r>
            <a:r>
              <a:rPr lang="en-GB" dirty="0" err="1"/>
              <a:t>Everstine</a:t>
            </a:r>
            <a:r>
              <a:rPr lang="en-GB" dirty="0"/>
              <a:t>, </a:t>
            </a:r>
            <a:r>
              <a:rPr lang="en-GB" dirty="0" smtClean="0"/>
              <a:t>2019)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 Denial makes the situation only worse. Addressing the issue to the relevant officials is a way seeking justice and reducing future occurrence.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210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Social and behavioral pattern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current society has become oversexualized to an extent where child abuse is not treated with the weight it deserves.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idea that over 30% of children aged below 13 years have had a sexual experience paints a picture of ignorance to the </a:t>
            </a:r>
            <a:r>
              <a:rPr lang="en-US" dirty="0" smtClean="0"/>
              <a:t>society </a:t>
            </a:r>
            <a:r>
              <a:rPr lang="en-US" dirty="0"/>
              <a:t>(</a:t>
            </a:r>
            <a:r>
              <a:rPr lang="en-GB" dirty="0" err="1"/>
              <a:t>Everstine</a:t>
            </a:r>
            <a:r>
              <a:rPr lang="en-GB" dirty="0"/>
              <a:t>, 2019)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People </a:t>
            </a:r>
            <a:r>
              <a:rPr lang="en-US" dirty="0"/>
              <a:t>perceive that the child might have called for the attention. </a:t>
            </a:r>
            <a:endParaRPr lang="en-GB" dirty="0"/>
          </a:p>
          <a:p>
            <a:r>
              <a:rPr lang="en-US" dirty="0"/>
              <a:t>The society has become reluctant in dealing with the issue. The individualized element limits affirmative action.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577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Child Sexual abuse is a prevalent social issue that requires urgent attention</a:t>
            </a:r>
          </a:p>
          <a:p>
            <a:pPr marL="0" indent="0">
              <a:buNone/>
            </a:pPr>
            <a:r>
              <a:rPr lang="en-GB" dirty="0" smtClean="0"/>
              <a:t>Implement policies have contributed current improvement in dealing with the issue</a:t>
            </a:r>
          </a:p>
          <a:p>
            <a:pPr marL="0" indent="0">
              <a:buNone/>
            </a:pPr>
            <a:r>
              <a:rPr lang="en-GB" dirty="0" smtClean="0"/>
              <a:t>However, the number indicate that more investment in terms of time, money and public education need to be  done.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2945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Everstine</a:t>
            </a:r>
            <a:r>
              <a:rPr lang="en-GB" dirty="0"/>
              <a:t>, D. S., &amp; </a:t>
            </a:r>
            <a:r>
              <a:rPr lang="en-GB" dirty="0" err="1"/>
              <a:t>Everstine</a:t>
            </a:r>
            <a:r>
              <a:rPr lang="en-GB" dirty="0"/>
              <a:t>, L. (2019). </a:t>
            </a:r>
            <a:r>
              <a:rPr lang="en-GB" i="1" dirty="0"/>
              <a:t>Sexual trauma in children and adolescents: Dynamics &amp; treatment</a:t>
            </a:r>
            <a:r>
              <a:rPr lang="en-GB" dirty="0"/>
              <a:t>. Routledge</a:t>
            </a:r>
            <a:r>
              <a:rPr lang="en-GB" dirty="0" smtClean="0"/>
              <a:t>.</a:t>
            </a:r>
          </a:p>
          <a:p>
            <a:r>
              <a:rPr lang="en-GB" dirty="0" smtClean="0"/>
              <a:t>Pallone</a:t>
            </a:r>
            <a:r>
              <a:rPr lang="en-GB" dirty="0"/>
              <a:t>, L. C., &amp; Prendergast, W. E. (2016). </a:t>
            </a:r>
            <a:r>
              <a:rPr lang="en-GB" i="1" dirty="0"/>
              <a:t>The merry-go-round of sexual abuse: Identifying and treating survivors</a:t>
            </a:r>
            <a:r>
              <a:rPr lang="en-GB" dirty="0"/>
              <a:t>. Routledge</a:t>
            </a:r>
            <a:r>
              <a:rPr lang="en-GB" dirty="0" smtClean="0"/>
              <a:t>.</a:t>
            </a:r>
          </a:p>
          <a:p>
            <a:r>
              <a:rPr lang="en-GB" dirty="0" err="1"/>
              <a:t>Starzynski</a:t>
            </a:r>
            <a:r>
              <a:rPr lang="en-GB" dirty="0"/>
              <a:t>, L. L., Ullman, S. E., &amp; Vasquez, A. L. (2017). Sexual assault survivors’ experiences with mental health professionals: A qualitative study. </a:t>
            </a:r>
            <a:r>
              <a:rPr lang="en-GB" i="1" dirty="0"/>
              <a:t>Women &amp; therapy</a:t>
            </a:r>
            <a:r>
              <a:rPr lang="en-GB" dirty="0"/>
              <a:t>, </a:t>
            </a:r>
            <a:r>
              <a:rPr lang="en-GB" i="1" dirty="0"/>
              <a:t>40</a:t>
            </a:r>
            <a:r>
              <a:rPr lang="en-GB" dirty="0"/>
              <a:t>(1-2), 228-246.</a:t>
            </a:r>
          </a:p>
        </p:txBody>
      </p:sp>
    </p:spTree>
    <p:extLst>
      <p:ext uri="{BB962C8B-B14F-4D97-AF65-F5344CB8AC3E}">
        <p14:creationId xmlns:p14="http://schemas.microsoft.com/office/powerpoint/2010/main" val="3988997597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19</TotalTime>
  <Words>1105</Words>
  <Application>Microsoft Office PowerPoint</Application>
  <PresentationFormat>Widescreen</PresentationFormat>
  <Paragraphs>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Corbel</vt:lpstr>
      <vt:lpstr>Wingdings</vt:lpstr>
      <vt:lpstr>Wingdings 2</vt:lpstr>
      <vt:lpstr>Frame</vt:lpstr>
      <vt:lpstr>Child Sexual Abuse By</vt:lpstr>
      <vt:lpstr>Introduction</vt:lpstr>
      <vt:lpstr>History of sexual assault  </vt:lpstr>
      <vt:lpstr>Background </vt:lpstr>
      <vt:lpstr>Role of the society </vt:lpstr>
      <vt:lpstr>Statistics </vt:lpstr>
      <vt:lpstr>How the society contributes to the issue </vt:lpstr>
      <vt:lpstr>Conti..</vt:lpstr>
      <vt:lpstr>How to deal with the issue </vt:lpstr>
      <vt:lpstr>Evaluating and strengthening existing programs </vt:lpstr>
      <vt:lpstr>What has perpetuated the problem? </vt:lpstr>
      <vt:lpstr>Conti..</vt:lpstr>
      <vt:lpstr>Social and behavioral pattern 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Sexual Abuse By</dc:title>
  <dc:creator>Becky</dc:creator>
  <cp:lastModifiedBy>Becky</cp:lastModifiedBy>
  <cp:revision>24</cp:revision>
  <dcterms:created xsi:type="dcterms:W3CDTF">2019-12-10T08:25:31Z</dcterms:created>
  <dcterms:modified xsi:type="dcterms:W3CDTF">2019-12-10T08:44:47Z</dcterms:modified>
</cp:coreProperties>
</file>